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notesMasterIdLst>
    <p:notesMasterId r:id="rId26"/>
  </p:notesMasterIdLst>
  <p:sldIdLst>
    <p:sldId id="256" r:id="rId5"/>
    <p:sldId id="265" r:id="rId6"/>
    <p:sldId id="271" r:id="rId7"/>
    <p:sldId id="270" r:id="rId8"/>
    <p:sldId id="258" r:id="rId9"/>
    <p:sldId id="262" r:id="rId10"/>
    <p:sldId id="276" r:id="rId11"/>
    <p:sldId id="273" r:id="rId12"/>
    <p:sldId id="272" r:id="rId13"/>
    <p:sldId id="274" r:id="rId14"/>
    <p:sldId id="257" r:id="rId15"/>
    <p:sldId id="260" r:id="rId16"/>
    <p:sldId id="261" r:id="rId17"/>
    <p:sldId id="275" r:id="rId18"/>
    <p:sldId id="278" r:id="rId19"/>
    <p:sldId id="280" r:id="rId20"/>
    <p:sldId id="281" r:id="rId21"/>
    <p:sldId id="279" r:id="rId22"/>
    <p:sldId id="277" r:id="rId23"/>
    <p:sldId id="28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C7986-ABC7-476D-B740-72B5DF8A3E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56E474-1E80-4FF2-897A-FFCAF5FA88EC}">
      <dgm:prSet/>
      <dgm:spPr/>
      <dgm:t>
        <a:bodyPr/>
        <a:lstStyle/>
        <a:p>
          <a:r>
            <a:rPr lang="en-US" b="0" i="0" kern="1200" dirty="0"/>
            <a:t>Design Efforts </a:t>
          </a:r>
          <a:endParaRPr lang="en-US" kern="1200" dirty="0"/>
        </a:p>
      </dgm:t>
    </dgm:pt>
    <dgm:pt modelId="{D4693E55-DBBB-4695-8E02-7F58CEEC47B7}" type="parTrans" cxnId="{BA4CA095-AE22-4E7F-93D2-5D867D6198C0}">
      <dgm:prSet/>
      <dgm:spPr/>
      <dgm:t>
        <a:bodyPr/>
        <a:lstStyle/>
        <a:p>
          <a:endParaRPr lang="en-US"/>
        </a:p>
      </dgm:t>
    </dgm:pt>
    <dgm:pt modelId="{92ED6D34-3CDF-4A4B-9BD9-1C2CBBE622CC}" type="sibTrans" cxnId="{BA4CA095-AE22-4E7F-93D2-5D867D6198C0}">
      <dgm:prSet/>
      <dgm:spPr/>
      <dgm:t>
        <a:bodyPr/>
        <a:lstStyle/>
        <a:p>
          <a:endParaRPr lang="en-US"/>
        </a:p>
      </dgm:t>
    </dgm:pt>
    <dgm:pt modelId="{F845C29B-08B5-4560-A28A-52F3F3B116D2}">
      <dgm:prSet/>
      <dgm:spPr/>
      <dgm:t>
        <a:bodyPr/>
        <a:lstStyle/>
        <a:p>
          <a:pPr rtl="0"/>
          <a:r>
            <a:rPr lang="en-US" dirty="0"/>
            <a:t>Manufacturing Plan</a:t>
          </a:r>
        </a:p>
      </dgm:t>
    </dgm:pt>
    <dgm:pt modelId="{87A4C5B6-E95C-4A7E-93C6-99B0CB62D4F0}" type="parTrans" cxnId="{3BA2839C-0266-476D-8CD9-4CCC2B07F2BD}">
      <dgm:prSet/>
      <dgm:spPr/>
      <dgm:t>
        <a:bodyPr/>
        <a:lstStyle/>
        <a:p>
          <a:endParaRPr lang="en-US"/>
        </a:p>
      </dgm:t>
    </dgm:pt>
    <dgm:pt modelId="{D3B1E774-3F90-408B-90D2-931CD4B07F92}" type="sibTrans" cxnId="{3BA2839C-0266-476D-8CD9-4CCC2B07F2BD}">
      <dgm:prSet/>
      <dgm:spPr/>
      <dgm:t>
        <a:bodyPr/>
        <a:lstStyle/>
        <a:p>
          <a:endParaRPr lang="en-US"/>
        </a:p>
      </dgm:t>
    </dgm:pt>
    <dgm:pt modelId="{D1E78229-8CA4-4B05-880A-4D91FDC7AE00}">
      <dgm:prSet/>
      <dgm:spPr/>
      <dgm:t>
        <a:bodyPr/>
        <a:lstStyle/>
        <a:p>
          <a:pPr rtl="0"/>
          <a:r>
            <a:rPr lang="en-US" b="0" i="0" dirty="0">
              <a:latin typeface="Walbaum Display Light"/>
            </a:rPr>
            <a:t>Demonstration</a:t>
          </a:r>
          <a:r>
            <a:rPr lang="en-US" dirty="0">
              <a:latin typeface="Walbaum Display Light"/>
            </a:rPr>
            <a:t> </a:t>
          </a:r>
          <a:endParaRPr lang="en-US" dirty="0"/>
        </a:p>
      </dgm:t>
    </dgm:pt>
    <dgm:pt modelId="{985654E1-6BD1-49F8-9AA5-4ABE7CF63717}" type="parTrans" cxnId="{F69FCC43-2FF0-4447-A23A-32CAA29CE3E4}">
      <dgm:prSet/>
      <dgm:spPr/>
      <dgm:t>
        <a:bodyPr/>
        <a:lstStyle/>
        <a:p>
          <a:endParaRPr lang="en-US"/>
        </a:p>
      </dgm:t>
    </dgm:pt>
    <dgm:pt modelId="{E0A56D38-7930-4557-B221-CF4638E836E9}" type="sibTrans" cxnId="{F69FCC43-2FF0-4447-A23A-32CAA29CE3E4}">
      <dgm:prSet/>
      <dgm:spPr/>
      <dgm:t>
        <a:bodyPr/>
        <a:lstStyle/>
        <a:p>
          <a:endParaRPr lang="en-US"/>
        </a:p>
      </dgm:t>
    </dgm:pt>
    <dgm:pt modelId="{E8A5843B-BE22-4F91-971C-71AC6241CE31}">
      <dgm:prSet/>
      <dgm:spPr/>
      <dgm:t>
        <a:bodyPr/>
        <a:lstStyle/>
        <a:p>
          <a:r>
            <a:rPr lang="en-US" kern="1200" dirty="0"/>
            <a:t>Purchasing Plan</a:t>
          </a:r>
        </a:p>
      </dgm:t>
    </dgm:pt>
    <dgm:pt modelId="{70F5E539-A715-411F-AA26-641C7E2FB089}" type="parTrans" cxnId="{BF7F8DBA-DC26-45D5-8B28-ECDB6EE09631}">
      <dgm:prSet/>
      <dgm:spPr/>
      <dgm:t>
        <a:bodyPr/>
        <a:lstStyle/>
        <a:p>
          <a:endParaRPr lang="en-US"/>
        </a:p>
      </dgm:t>
    </dgm:pt>
    <dgm:pt modelId="{DB52DB84-773E-4DA2-9604-04ED9F1B36D8}" type="sibTrans" cxnId="{BF7F8DBA-DC26-45D5-8B28-ECDB6EE09631}">
      <dgm:prSet/>
      <dgm:spPr/>
      <dgm:t>
        <a:bodyPr/>
        <a:lstStyle/>
        <a:p>
          <a:endParaRPr lang="en-US"/>
        </a:p>
      </dgm:t>
    </dgm:pt>
    <dgm:pt modelId="{54506056-F828-4B0B-B6DB-D0FE0E3FFACA}">
      <dgm:prSet/>
      <dgm:spPr/>
      <dgm:t>
        <a:bodyPr/>
        <a:lstStyle/>
        <a:p>
          <a:pPr rtl="0"/>
          <a:r>
            <a:rPr lang="en-US" dirty="0"/>
            <a:t>Next Steps</a:t>
          </a:r>
        </a:p>
      </dgm:t>
    </dgm:pt>
    <dgm:pt modelId="{8ED2AE63-66C3-439F-9028-FC65990F0B1C}" type="parTrans" cxnId="{31F039F6-29C6-4526-9FD1-747583E2098D}">
      <dgm:prSet/>
      <dgm:spPr/>
      <dgm:t>
        <a:bodyPr/>
        <a:lstStyle/>
        <a:p>
          <a:endParaRPr lang="en-US"/>
        </a:p>
      </dgm:t>
    </dgm:pt>
    <dgm:pt modelId="{D9CF6BC1-B938-4D57-B68F-B538216AC646}" type="sibTrans" cxnId="{31F039F6-29C6-4526-9FD1-747583E2098D}">
      <dgm:prSet/>
      <dgm:spPr/>
      <dgm:t>
        <a:bodyPr/>
        <a:lstStyle/>
        <a:p>
          <a:endParaRPr lang="en-US"/>
        </a:p>
      </dgm:t>
    </dgm:pt>
    <dgm:pt modelId="{D3BCE3DA-E939-457D-BE04-CDFD93C4D9A8}">
      <dgm:prSet/>
      <dgm:spPr/>
      <dgm:t>
        <a:bodyPr/>
        <a:lstStyle/>
        <a:p>
          <a:pPr marL="0" lvl="0" indent="0" defTabSz="1022350" rtl="0">
            <a:spcBef>
              <a:spcPct val="0"/>
            </a:spcBef>
            <a:spcAft>
              <a:spcPct val="35000"/>
            </a:spcAft>
            <a:buNone/>
          </a:pPr>
          <a:r>
            <a:rPr lang="en-US" b="0" i="0" kern="1200">
              <a:latin typeface="Walbaum Display Light"/>
              <a:ea typeface="+mn-ea"/>
              <a:cs typeface="+mn-cs"/>
            </a:rPr>
            <a:t>Questions</a:t>
          </a:r>
        </a:p>
      </dgm:t>
    </dgm:pt>
    <dgm:pt modelId="{78DD90A6-DE8D-4CA0-B35A-3572635678F1}" type="sibTrans" cxnId="{AD7B2BC4-A84D-4BD7-82B9-70154820C126}">
      <dgm:prSet/>
      <dgm:spPr/>
      <dgm:t>
        <a:bodyPr/>
        <a:lstStyle/>
        <a:p>
          <a:endParaRPr lang="en-US"/>
        </a:p>
      </dgm:t>
    </dgm:pt>
    <dgm:pt modelId="{695E0BEB-E21A-4CAD-B283-D66FC5D4CC6A}" type="parTrans" cxnId="{AD7B2BC4-A84D-4BD7-82B9-70154820C126}">
      <dgm:prSet/>
      <dgm:spPr/>
      <dgm:t>
        <a:bodyPr/>
        <a:lstStyle/>
        <a:p>
          <a:endParaRPr lang="en-US"/>
        </a:p>
      </dgm:t>
    </dgm:pt>
    <dgm:pt modelId="{07677307-2580-4675-AA02-45A32125BE95}" type="pres">
      <dgm:prSet presAssocID="{8DCC7986-ABC7-476D-B740-72B5DF8A3EA2}" presName="linear" presStyleCnt="0">
        <dgm:presLayoutVars>
          <dgm:animLvl val="lvl"/>
          <dgm:resizeHandles val="exact"/>
        </dgm:presLayoutVars>
      </dgm:prSet>
      <dgm:spPr/>
    </dgm:pt>
    <dgm:pt modelId="{5CC54EB1-DAEE-4C95-9AAE-E1CC1B0F06B9}" type="pres">
      <dgm:prSet presAssocID="{8656E474-1E80-4FF2-897A-FFCAF5FA88E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E8F938-2A27-44F0-B551-B63A41E5DCE8}" type="pres">
      <dgm:prSet presAssocID="{92ED6D34-3CDF-4A4B-9BD9-1C2CBBE622CC}" presName="spacer" presStyleCnt="0"/>
      <dgm:spPr/>
    </dgm:pt>
    <dgm:pt modelId="{B18EBB82-FE14-4011-A99E-DFBF7D739B41}" type="pres">
      <dgm:prSet presAssocID="{E8A5843B-BE22-4F91-971C-71AC6241CE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D033C69-76B9-4B19-B06F-1DD2FA5B7ABA}" type="pres">
      <dgm:prSet presAssocID="{DB52DB84-773E-4DA2-9604-04ED9F1B36D8}" presName="spacer" presStyleCnt="0"/>
      <dgm:spPr/>
    </dgm:pt>
    <dgm:pt modelId="{BCB6A6F4-3642-4243-8561-901C03048C88}" type="pres">
      <dgm:prSet presAssocID="{F845C29B-08B5-4560-A28A-52F3F3B116D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BE861BB-3500-4E5E-8159-EA151E9F6951}" type="pres">
      <dgm:prSet presAssocID="{D3B1E774-3F90-408B-90D2-931CD4B07F92}" presName="spacer" presStyleCnt="0"/>
      <dgm:spPr/>
    </dgm:pt>
    <dgm:pt modelId="{D446E9D7-6D79-46E6-895B-92F724E0FC92}" type="pres">
      <dgm:prSet presAssocID="{D1E78229-8CA4-4B05-880A-4D91FDC7AE0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EA5749C-A5E9-4A8B-879A-AEF7ABAC0F8E}" type="pres">
      <dgm:prSet presAssocID="{E0A56D38-7930-4557-B221-CF4638E836E9}" presName="spacer" presStyleCnt="0"/>
      <dgm:spPr/>
    </dgm:pt>
    <dgm:pt modelId="{4712393A-C7C0-4DB6-888A-0204F8A72FB2}" type="pres">
      <dgm:prSet presAssocID="{54506056-F828-4B0B-B6DB-D0FE0E3FFAC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1D24494-FF51-419D-BBBF-4E3E5C35B1E2}" type="pres">
      <dgm:prSet presAssocID="{D9CF6BC1-B938-4D57-B68F-B538216AC646}" presName="spacer" presStyleCnt="0"/>
      <dgm:spPr/>
    </dgm:pt>
    <dgm:pt modelId="{8124DA74-47B1-40A1-8C4C-74B0BC71BDB2}" type="pres">
      <dgm:prSet presAssocID="{D3BCE3DA-E939-457D-BE04-CDFD93C4D9A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9E94D0D-B8BB-4754-83A8-C3247F833BCB}" type="presOf" srcId="{8656E474-1E80-4FF2-897A-FFCAF5FA88EC}" destId="{5CC54EB1-DAEE-4C95-9AAE-E1CC1B0F06B9}" srcOrd="0" destOrd="0" presId="urn:microsoft.com/office/officeart/2005/8/layout/vList2"/>
    <dgm:cxn modelId="{A97A5439-3277-4326-914D-2C47DCEDD33E}" type="presOf" srcId="{D3BCE3DA-E939-457D-BE04-CDFD93C4D9A8}" destId="{8124DA74-47B1-40A1-8C4C-74B0BC71BDB2}" srcOrd="0" destOrd="0" presId="urn:microsoft.com/office/officeart/2005/8/layout/vList2"/>
    <dgm:cxn modelId="{F69FCC43-2FF0-4447-A23A-32CAA29CE3E4}" srcId="{8DCC7986-ABC7-476D-B740-72B5DF8A3EA2}" destId="{D1E78229-8CA4-4B05-880A-4D91FDC7AE00}" srcOrd="3" destOrd="0" parTransId="{985654E1-6BD1-49F8-9AA5-4ABE7CF63717}" sibTransId="{E0A56D38-7930-4557-B221-CF4638E836E9}"/>
    <dgm:cxn modelId="{FB174073-C264-4C92-8B34-4E8BDB31B814}" type="presOf" srcId="{8DCC7986-ABC7-476D-B740-72B5DF8A3EA2}" destId="{07677307-2580-4675-AA02-45A32125BE95}" srcOrd="0" destOrd="0" presId="urn:microsoft.com/office/officeart/2005/8/layout/vList2"/>
    <dgm:cxn modelId="{BA4CA095-AE22-4E7F-93D2-5D867D6198C0}" srcId="{8DCC7986-ABC7-476D-B740-72B5DF8A3EA2}" destId="{8656E474-1E80-4FF2-897A-FFCAF5FA88EC}" srcOrd="0" destOrd="0" parTransId="{D4693E55-DBBB-4695-8E02-7F58CEEC47B7}" sibTransId="{92ED6D34-3CDF-4A4B-9BD9-1C2CBBE622CC}"/>
    <dgm:cxn modelId="{3BA2839C-0266-476D-8CD9-4CCC2B07F2BD}" srcId="{8DCC7986-ABC7-476D-B740-72B5DF8A3EA2}" destId="{F845C29B-08B5-4560-A28A-52F3F3B116D2}" srcOrd="2" destOrd="0" parTransId="{87A4C5B6-E95C-4A7E-93C6-99B0CB62D4F0}" sibTransId="{D3B1E774-3F90-408B-90D2-931CD4B07F92}"/>
    <dgm:cxn modelId="{BF7F8DBA-DC26-45D5-8B28-ECDB6EE09631}" srcId="{8DCC7986-ABC7-476D-B740-72B5DF8A3EA2}" destId="{E8A5843B-BE22-4F91-971C-71AC6241CE31}" srcOrd="1" destOrd="0" parTransId="{70F5E539-A715-411F-AA26-641C7E2FB089}" sibTransId="{DB52DB84-773E-4DA2-9604-04ED9F1B36D8}"/>
    <dgm:cxn modelId="{AD7B2BC4-A84D-4BD7-82B9-70154820C126}" srcId="{8DCC7986-ABC7-476D-B740-72B5DF8A3EA2}" destId="{D3BCE3DA-E939-457D-BE04-CDFD93C4D9A8}" srcOrd="5" destOrd="0" parTransId="{695E0BEB-E21A-4CAD-B283-D66FC5D4CC6A}" sibTransId="{78DD90A6-DE8D-4CA0-B35A-3572635678F1}"/>
    <dgm:cxn modelId="{3A9B8FC4-E551-490A-B1D8-37DA6CAE72BC}" type="presOf" srcId="{E8A5843B-BE22-4F91-971C-71AC6241CE31}" destId="{B18EBB82-FE14-4011-A99E-DFBF7D739B41}" srcOrd="0" destOrd="0" presId="urn:microsoft.com/office/officeart/2005/8/layout/vList2"/>
    <dgm:cxn modelId="{278A7CD0-AE32-456A-9EE4-2FE05E76A370}" type="presOf" srcId="{54506056-F828-4B0B-B6DB-D0FE0E3FFACA}" destId="{4712393A-C7C0-4DB6-888A-0204F8A72FB2}" srcOrd="0" destOrd="0" presId="urn:microsoft.com/office/officeart/2005/8/layout/vList2"/>
    <dgm:cxn modelId="{851C04F0-3EA5-432A-B4CA-0B377914CA9B}" type="presOf" srcId="{D1E78229-8CA4-4B05-880A-4D91FDC7AE00}" destId="{D446E9D7-6D79-46E6-895B-92F724E0FC92}" srcOrd="0" destOrd="0" presId="urn:microsoft.com/office/officeart/2005/8/layout/vList2"/>
    <dgm:cxn modelId="{659ED1F0-0BC2-4A96-A35C-F6C3F3683888}" type="presOf" srcId="{F845C29B-08B5-4560-A28A-52F3F3B116D2}" destId="{BCB6A6F4-3642-4243-8561-901C03048C88}" srcOrd="0" destOrd="0" presId="urn:microsoft.com/office/officeart/2005/8/layout/vList2"/>
    <dgm:cxn modelId="{31F039F6-29C6-4526-9FD1-747583E2098D}" srcId="{8DCC7986-ABC7-476D-B740-72B5DF8A3EA2}" destId="{54506056-F828-4B0B-B6DB-D0FE0E3FFACA}" srcOrd="4" destOrd="0" parTransId="{8ED2AE63-66C3-439F-9028-FC65990F0B1C}" sibTransId="{D9CF6BC1-B938-4D57-B68F-B538216AC646}"/>
    <dgm:cxn modelId="{E8A7504A-5749-4330-B1DF-C1408C4AA753}" type="presParOf" srcId="{07677307-2580-4675-AA02-45A32125BE95}" destId="{5CC54EB1-DAEE-4C95-9AAE-E1CC1B0F06B9}" srcOrd="0" destOrd="0" presId="urn:microsoft.com/office/officeart/2005/8/layout/vList2"/>
    <dgm:cxn modelId="{C754D28D-E4F4-41B9-9455-E287A5B008E4}" type="presParOf" srcId="{07677307-2580-4675-AA02-45A32125BE95}" destId="{CAE8F938-2A27-44F0-B551-B63A41E5DCE8}" srcOrd="1" destOrd="0" presId="urn:microsoft.com/office/officeart/2005/8/layout/vList2"/>
    <dgm:cxn modelId="{16D47F47-0D38-4AB7-AC56-7EDB2BB09397}" type="presParOf" srcId="{07677307-2580-4675-AA02-45A32125BE95}" destId="{B18EBB82-FE14-4011-A99E-DFBF7D739B41}" srcOrd="2" destOrd="0" presId="urn:microsoft.com/office/officeart/2005/8/layout/vList2"/>
    <dgm:cxn modelId="{40BD004E-E032-4EE7-80C1-7B522E618995}" type="presParOf" srcId="{07677307-2580-4675-AA02-45A32125BE95}" destId="{0D033C69-76B9-4B19-B06F-1DD2FA5B7ABA}" srcOrd="3" destOrd="0" presId="urn:microsoft.com/office/officeart/2005/8/layout/vList2"/>
    <dgm:cxn modelId="{7577F605-DE09-4B12-9756-7FE86A86624B}" type="presParOf" srcId="{07677307-2580-4675-AA02-45A32125BE95}" destId="{BCB6A6F4-3642-4243-8561-901C03048C88}" srcOrd="4" destOrd="0" presId="urn:microsoft.com/office/officeart/2005/8/layout/vList2"/>
    <dgm:cxn modelId="{A7E3B316-CF86-48D7-87A8-D60C17B3420D}" type="presParOf" srcId="{07677307-2580-4675-AA02-45A32125BE95}" destId="{2BE861BB-3500-4E5E-8159-EA151E9F6951}" srcOrd="5" destOrd="0" presId="urn:microsoft.com/office/officeart/2005/8/layout/vList2"/>
    <dgm:cxn modelId="{36724E11-A580-44E8-9D81-C0B43F3AD146}" type="presParOf" srcId="{07677307-2580-4675-AA02-45A32125BE95}" destId="{D446E9D7-6D79-46E6-895B-92F724E0FC92}" srcOrd="6" destOrd="0" presId="urn:microsoft.com/office/officeart/2005/8/layout/vList2"/>
    <dgm:cxn modelId="{3D853C85-95BE-436D-8E57-B541F7F19EB9}" type="presParOf" srcId="{07677307-2580-4675-AA02-45A32125BE95}" destId="{2EA5749C-A5E9-4A8B-879A-AEF7ABAC0F8E}" srcOrd="7" destOrd="0" presId="urn:microsoft.com/office/officeart/2005/8/layout/vList2"/>
    <dgm:cxn modelId="{84DEDEEC-7C66-4F05-A8DB-F78C335C9EA2}" type="presParOf" srcId="{07677307-2580-4675-AA02-45A32125BE95}" destId="{4712393A-C7C0-4DB6-888A-0204F8A72FB2}" srcOrd="8" destOrd="0" presId="urn:microsoft.com/office/officeart/2005/8/layout/vList2"/>
    <dgm:cxn modelId="{B91023D6-0B7D-4F57-95C5-00F49345FCAA}" type="presParOf" srcId="{07677307-2580-4675-AA02-45A32125BE95}" destId="{31D24494-FF51-419D-BBBF-4E3E5C35B1E2}" srcOrd="9" destOrd="0" presId="urn:microsoft.com/office/officeart/2005/8/layout/vList2"/>
    <dgm:cxn modelId="{5BC76916-E095-4F33-AC2B-6FCA3DC14E9A}" type="presParOf" srcId="{07677307-2580-4675-AA02-45A32125BE95}" destId="{8124DA74-47B1-40A1-8C4C-74B0BC71BDB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54EB1-DAEE-4C95-9AAE-E1CC1B0F06B9}">
      <dsp:nvSpPr>
        <dsp:cNvPr id="0" name=""/>
        <dsp:cNvSpPr/>
      </dsp:nvSpPr>
      <dsp:spPr>
        <a:xfrm>
          <a:off x="0" y="76679"/>
          <a:ext cx="5970191" cy="882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Design Efforts </a:t>
          </a:r>
          <a:endParaRPr lang="en-US" sz="2600" kern="1200" dirty="0"/>
        </a:p>
      </dsp:txBody>
      <dsp:txXfrm>
        <a:off x="43064" y="119743"/>
        <a:ext cx="5884063" cy="796052"/>
      </dsp:txXfrm>
    </dsp:sp>
    <dsp:sp modelId="{B18EBB82-FE14-4011-A99E-DFBF7D739B41}">
      <dsp:nvSpPr>
        <dsp:cNvPr id="0" name=""/>
        <dsp:cNvSpPr/>
      </dsp:nvSpPr>
      <dsp:spPr>
        <a:xfrm>
          <a:off x="0" y="1033739"/>
          <a:ext cx="5970191" cy="8821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Purchasing Plan</a:t>
          </a:r>
        </a:p>
      </dsp:txBody>
      <dsp:txXfrm>
        <a:off x="43064" y="1076803"/>
        <a:ext cx="5884063" cy="796052"/>
      </dsp:txXfrm>
    </dsp:sp>
    <dsp:sp modelId="{BCB6A6F4-3642-4243-8561-901C03048C88}">
      <dsp:nvSpPr>
        <dsp:cNvPr id="0" name=""/>
        <dsp:cNvSpPr/>
      </dsp:nvSpPr>
      <dsp:spPr>
        <a:xfrm>
          <a:off x="0" y="1990799"/>
          <a:ext cx="5970191" cy="8821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Manufacturing Plan</a:t>
          </a:r>
        </a:p>
      </dsp:txBody>
      <dsp:txXfrm>
        <a:off x="43064" y="2033863"/>
        <a:ext cx="5884063" cy="796052"/>
      </dsp:txXfrm>
    </dsp:sp>
    <dsp:sp modelId="{D446E9D7-6D79-46E6-895B-92F724E0FC92}">
      <dsp:nvSpPr>
        <dsp:cNvPr id="0" name=""/>
        <dsp:cNvSpPr/>
      </dsp:nvSpPr>
      <dsp:spPr>
        <a:xfrm>
          <a:off x="0" y="2947859"/>
          <a:ext cx="5970191" cy="882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Walbaum Display Light"/>
            </a:rPr>
            <a:t>Demonstration</a:t>
          </a:r>
          <a:r>
            <a:rPr lang="en-US" sz="2600" kern="1200" dirty="0">
              <a:latin typeface="Walbaum Display Light"/>
            </a:rPr>
            <a:t> </a:t>
          </a:r>
          <a:endParaRPr lang="en-US" sz="2600" kern="1200" dirty="0"/>
        </a:p>
      </dsp:txBody>
      <dsp:txXfrm>
        <a:off x="43064" y="2990923"/>
        <a:ext cx="5884063" cy="796052"/>
      </dsp:txXfrm>
    </dsp:sp>
    <dsp:sp modelId="{4712393A-C7C0-4DB6-888A-0204F8A72FB2}">
      <dsp:nvSpPr>
        <dsp:cNvPr id="0" name=""/>
        <dsp:cNvSpPr/>
      </dsp:nvSpPr>
      <dsp:spPr>
        <a:xfrm>
          <a:off x="0" y="3904920"/>
          <a:ext cx="5970191" cy="8821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Next Steps</a:t>
          </a:r>
        </a:p>
      </dsp:txBody>
      <dsp:txXfrm>
        <a:off x="43064" y="3947984"/>
        <a:ext cx="5884063" cy="796052"/>
      </dsp:txXfrm>
    </dsp:sp>
    <dsp:sp modelId="{8124DA74-47B1-40A1-8C4C-74B0BC71BDB2}">
      <dsp:nvSpPr>
        <dsp:cNvPr id="0" name=""/>
        <dsp:cNvSpPr/>
      </dsp:nvSpPr>
      <dsp:spPr>
        <a:xfrm>
          <a:off x="0" y="4861980"/>
          <a:ext cx="5970191" cy="882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>
              <a:latin typeface="Walbaum Display Light"/>
              <a:ea typeface="+mn-ea"/>
              <a:cs typeface="+mn-cs"/>
            </a:rPr>
            <a:t>Questions</a:t>
          </a:r>
        </a:p>
      </dsp:txBody>
      <dsp:txXfrm>
        <a:off x="43064" y="4905044"/>
        <a:ext cx="5884063" cy="79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D1FDF-DFB4-4367-914F-31D1A8FE09BB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83162-3DE3-449C-B8B0-F2083A14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66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1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1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12/4/2022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8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11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0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7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rizonhobby.com/product/avian-45-amp-brushless-smart-esc-3s-6s/SPMXAE1045.html" TargetMode="External"/><Relationship Id="rId3" Type="http://schemas.openxmlformats.org/officeDocument/2006/relationships/hyperlink" Target="https://www.horizonhobby.com/product/electric-propeller-13-x-4e/APC13040E.html" TargetMode="External"/><Relationship Id="rId7" Type="http://schemas.openxmlformats.org/officeDocument/2006/relationships/hyperlink" Target="https://www.digikey.com/en/products/detail/powerfilm-inc./ONP2.4-15X94/14008984?utm_adgroup=Temperature%20Sensors%20-%20NTC%20Thermistors&amp;utm_source=google&amp;utm_medium=cpc&amp;utm_campaign=Shopping_Product_Sensors%2C%20Transducers_NEW&amp;utm_term=&amp;utm_content=Temperature%20Sensors%20-%20NTC%20Thermistors&amp;gclid=Cj0KCQiAjc2QBhDgARIsAMc3SqRofzm7G7CDDqterH32wOykGjeqsu2vltd0t6EXNrF7cnRYmRgylKUaAh-tEALw_wcB" TargetMode="External"/><Relationship Id="rId2" Type="http://schemas.openxmlformats.org/officeDocument/2006/relationships/hyperlink" Target="https://www.horizonhobby.com/product/avian-4260-480kv-outrunner-brushless-motor/SPMXAM471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rizonhobby.com/product/22.2v-3200mah-6s-30c-smart-lipo-battery-ic5/SPMX32006S30.html" TargetMode="External"/><Relationship Id="rId11" Type="http://schemas.openxmlformats.org/officeDocument/2006/relationships/hyperlink" Target="https://cedflagstaff.portalced.com/" TargetMode="External"/><Relationship Id="rId5" Type="http://schemas.openxmlformats.org/officeDocument/2006/relationships/hyperlink" Target="https://www.amazon.com/Spektrum-AR620-6-Channel-Sport-Receiver/dp/B07GS6HXQP/ref=sr_1_6?crid=1PEQCRNTE2VZP&amp;keywords=electric+rc+plane+receiver&amp;qid=1645513408&amp;sprefix=electric+rc+plane+reciever%2Caps%2C102&amp;sr=8-6" TargetMode="External"/><Relationship Id="rId10" Type="http://schemas.openxmlformats.org/officeDocument/2006/relationships/hyperlink" Target="https://www.amazon.com/FT-12-CARBON-FABRIC-2x2-WEAVE-3K/dp/B01FNA1JOW/ref=asc_df_B01FNA1JOW/?tag=hyprod-20&amp;linkCode=df0&amp;hvadid=312396629019&amp;hvpos=&amp;hvnetw=g&amp;hvrand=1313905713215505578&amp;hvpone=&amp;hvptwo=&amp;hvqmt=&amp;hvdev=c&amp;hvdvcmdl=&amp;hvlocint=&amp;hvlocphy=9030289&amp;hvtargid=pla-761254833352&amp;psc=1" TargetMode="External"/><Relationship Id="rId4" Type="http://schemas.openxmlformats.org/officeDocument/2006/relationships/hyperlink" Target="https://www.horizonhobby.com/product/hs-430bh-standard-analog-hv-deluxe-servo/HRC31430S.html" TargetMode="External"/><Relationship Id="rId9" Type="http://schemas.openxmlformats.org/officeDocument/2006/relationships/hyperlink" Target="https://www.amazon.com/Silverlake-Craft-Foam-Block-Arrangements/dp/B08WLG69BH/ref=sr_1_1_sspa?keywords=styrofoam&amp;qid=1645515524&amp;sr=8-1-spons&amp;psc=1&amp;spLa=ZW5jcnlwdGVkUXVhbGlmaWVyPUEyWTNHSjY2OEk5NVpUJmVuY3J5cHRlZElkPUExMDI3MTYzMlRNOVNEUFE0S1M4QiZlbmNyeXB0ZWRBZElkPUEwODEwOTUwMkRGTFUzN0VYS1U4QyZ3aWRnZXROYW1lPXNwX2F0ZiZhY3Rpb249Y2xpY2tSZWRpcmVjdCZkb05vdExvZ0NsaWNrPXRydWU=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AFE2EE0-3E00-5551-F0E4-EF2CA4132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6" r="2" b="5117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1A156-1ADF-B31F-8261-DCE5C2FD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868838"/>
            <a:ext cx="6102864" cy="3544136"/>
          </a:xfrm>
        </p:spPr>
        <p:txBody>
          <a:bodyPr anchor="b">
            <a:normAutofit/>
          </a:bodyPr>
          <a:lstStyle/>
          <a:p>
            <a:r>
              <a:rPr lang="en-US" sz="6000" dirty="0"/>
              <a:t>Solar UAV 1/3</a:t>
            </a:r>
            <a:r>
              <a:rPr lang="en-US" sz="6000" baseline="30000" dirty="0"/>
              <a:t>rd</a:t>
            </a:r>
            <a:r>
              <a:rPr lang="en-US" sz="6000" dirty="0"/>
              <a:t>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38B00-BF7B-2814-68A8-054F30855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r>
              <a:rPr lang="en-US"/>
              <a:t>September 26</a:t>
            </a:r>
            <a:r>
              <a:rPr lang="en-US" baseline="30000"/>
              <a:t>th</a:t>
            </a:r>
            <a:r>
              <a:rPr lang="en-US"/>
              <a:t>, 2022</a:t>
            </a:r>
            <a:endParaRPr lang="en-US" dirty="0"/>
          </a:p>
        </p:txBody>
      </p:sp>
      <p:pic>
        <p:nvPicPr>
          <p:cNvPr id="7" name="Picture 2" descr="Shape&#10;&#10;Description automatically generated">
            <a:extLst>
              <a:ext uri="{FF2B5EF4-FFF2-40B4-BE49-F238E27FC236}">
                <a16:creationId xmlns:a16="http://schemas.microsoft.com/office/drawing/2014/main" id="{304BF0C2-5C72-11D3-17B4-79F8D96B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0967" y="2306153"/>
            <a:ext cx="4403323" cy="22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AB8F98-27E9-490A-9FFC-6FB07CEAB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B673AF-CE4B-46CB-AF61-47A2F6B51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92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244C92-C225-4ED6-9477-FE38CFE2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B79606-5986-49BA-9D40-A0FD94094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618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534AD34-A74F-4FCD-8E77-6A38F9263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6083" y="0"/>
            <a:ext cx="9841377" cy="6858000"/>
          </a:xfrm>
          <a:custGeom>
            <a:avLst/>
            <a:gdLst>
              <a:gd name="connsiteX0" fmla="*/ 1623023 w 9841377"/>
              <a:gd name="connsiteY0" fmla="*/ 0 h 6858000"/>
              <a:gd name="connsiteX1" fmla="*/ 4289416 w 9841377"/>
              <a:gd name="connsiteY1" fmla="*/ 0 h 6858000"/>
              <a:gd name="connsiteX2" fmla="*/ 4359035 w 9841377"/>
              <a:gd name="connsiteY2" fmla="*/ 0 h 6858000"/>
              <a:gd name="connsiteX3" fmla="*/ 5482342 w 9841377"/>
              <a:gd name="connsiteY3" fmla="*/ 0 h 6858000"/>
              <a:gd name="connsiteX4" fmla="*/ 5551962 w 9841377"/>
              <a:gd name="connsiteY4" fmla="*/ 0 h 6858000"/>
              <a:gd name="connsiteX5" fmla="*/ 8218354 w 9841377"/>
              <a:gd name="connsiteY5" fmla="*/ 0 h 6858000"/>
              <a:gd name="connsiteX6" fmla="*/ 8240478 w 9841377"/>
              <a:gd name="connsiteY6" fmla="*/ 14997 h 6858000"/>
              <a:gd name="connsiteX7" fmla="*/ 9841377 w 9841377"/>
              <a:gd name="connsiteY7" fmla="*/ 3621656 h 6858000"/>
              <a:gd name="connsiteX8" fmla="*/ 7967027 w 9841377"/>
              <a:gd name="connsiteY8" fmla="*/ 6374814 h 6858000"/>
              <a:gd name="connsiteX9" fmla="*/ 7450379 w 9841377"/>
              <a:gd name="connsiteY9" fmla="*/ 6780599 h 6858000"/>
              <a:gd name="connsiteX10" fmla="*/ 7338623 w 9841377"/>
              <a:gd name="connsiteY10" fmla="*/ 6858000 h 6858000"/>
              <a:gd name="connsiteX11" fmla="*/ 5551962 w 9841377"/>
              <a:gd name="connsiteY11" fmla="*/ 6858000 h 6858000"/>
              <a:gd name="connsiteX12" fmla="*/ 5482342 w 9841377"/>
              <a:gd name="connsiteY12" fmla="*/ 6858000 h 6858000"/>
              <a:gd name="connsiteX13" fmla="*/ 4359035 w 9841377"/>
              <a:gd name="connsiteY13" fmla="*/ 6858000 h 6858000"/>
              <a:gd name="connsiteX14" fmla="*/ 4289416 w 9841377"/>
              <a:gd name="connsiteY14" fmla="*/ 6858000 h 6858000"/>
              <a:gd name="connsiteX15" fmla="*/ 2502754 w 9841377"/>
              <a:gd name="connsiteY15" fmla="*/ 6858000 h 6858000"/>
              <a:gd name="connsiteX16" fmla="*/ 2390998 w 9841377"/>
              <a:gd name="connsiteY16" fmla="*/ 6780599 h 6858000"/>
              <a:gd name="connsiteX17" fmla="*/ 1874350 w 9841377"/>
              <a:gd name="connsiteY17" fmla="*/ 6374814 h 6858000"/>
              <a:gd name="connsiteX18" fmla="*/ 0 w 9841377"/>
              <a:gd name="connsiteY18" fmla="*/ 3621656 h 6858000"/>
              <a:gd name="connsiteX19" fmla="*/ 1600899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1623023" y="0"/>
                </a:moveTo>
                <a:lnTo>
                  <a:pt x="4289416" y="0"/>
                </a:lnTo>
                <a:lnTo>
                  <a:pt x="4359035" y="0"/>
                </a:lnTo>
                <a:lnTo>
                  <a:pt x="5482342" y="0"/>
                </a:lnTo>
                <a:lnTo>
                  <a:pt x="5551962" y="0"/>
                </a:lnTo>
                <a:lnTo>
                  <a:pt x="8218354" y="0"/>
                </a:lnTo>
                <a:lnTo>
                  <a:pt x="8240478" y="14997"/>
                </a:lnTo>
                <a:cubicBezTo>
                  <a:pt x="9267641" y="754641"/>
                  <a:pt x="9841377" y="2093192"/>
                  <a:pt x="9841377" y="3621656"/>
                </a:cubicBezTo>
                <a:cubicBezTo>
                  <a:pt x="9841377" y="4969131"/>
                  <a:pt x="8912652" y="5602839"/>
                  <a:pt x="7967027" y="6374814"/>
                </a:cubicBezTo>
                <a:cubicBezTo>
                  <a:pt x="7794824" y="6515397"/>
                  <a:pt x="7624197" y="6653108"/>
                  <a:pt x="7450379" y="6780599"/>
                </a:cubicBezTo>
                <a:lnTo>
                  <a:pt x="7338623" y="6858000"/>
                </a:lnTo>
                <a:lnTo>
                  <a:pt x="5551962" y="6858000"/>
                </a:lnTo>
                <a:lnTo>
                  <a:pt x="5482342" y="6858000"/>
                </a:lnTo>
                <a:lnTo>
                  <a:pt x="4359035" y="6858000"/>
                </a:lnTo>
                <a:lnTo>
                  <a:pt x="428941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0AD93A-0D1C-543A-8F25-9827D679B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72820"/>
              </p:ext>
            </p:extLst>
          </p:nvPr>
        </p:nvGraphicFramePr>
        <p:xfrm>
          <a:off x="1672528" y="1930396"/>
          <a:ext cx="8428487" cy="365685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202800">
                  <a:extLst>
                    <a:ext uri="{9D8B030D-6E8A-4147-A177-3AD203B41FA5}">
                      <a16:colId xmlns:a16="http://schemas.microsoft.com/office/drawing/2014/main" val="2583860534"/>
                    </a:ext>
                  </a:extLst>
                </a:gridCol>
                <a:gridCol w="1735139">
                  <a:extLst>
                    <a:ext uri="{9D8B030D-6E8A-4147-A177-3AD203B41FA5}">
                      <a16:colId xmlns:a16="http://schemas.microsoft.com/office/drawing/2014/main" val="571403157"/>
                    </a:ext>
                  </a:extLst>
                </a:gridCol>
                <a:gridCol w="2490548">
                  <a:extLst>
                    <a:ext uri="{9D8B030D-6E8A-4147-A177-3AD203B41FA5}">
                      <a16:colId xmlns:a16="http://schemas.microsoft.com/office/drawing/2014/main" val="3131152155"/>
                    </a:ext>
                  </a:extLst>
                </a:gridCol>
              </a:tblGrid>
              <a:tr h="80855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Budget Amount 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b="1" u="none" strike="noStrike">
                          <a:solidFill>
                            <a:srgbClr val="000000"/>
                          </a:solidFill>
                          <a:effectLst/>
                        </a:rPr>
                        <a:t>$2,000 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extLst>
                  <a:ext uri="{0D108BD9-81ED-4DB2-BD59-A6C34878D82A}">
                    <a16:rowId xmlns:a16="http://schemas.microsoft.com/office/drawing/2014/main" val="411224329"/>
                  </a:ext>
                </a:extLst>
              </a:tr>
              <a:tr h="61559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782171"/>
                  </a:ext>
                </a:extLst>
              </a:tr>
              <a:tr h="80855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0" u="none" strike="noStrike">
                          <a:solidFill>
                            <a:srgbClr val="000000"/>
                          </a:solidFill>
                          <a:effectLst/>
                        </a:rPr>
                        <a:t>Money Spent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b="1" u="none" strike="noStrike">
                          <a:solidFill>
                            <a:srgbClr val="000000"/>
                          </a:solidFill>
                          <a:effectLst/>
                        </a:rPr>
                        <a:t>$1,598.96 </a:t>
                      </a:r>
                      <a:endParaRPr lang="en-US" sz="3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extLst>
                  <a:ext uri="{0D108BD9-81ED-4DB2-BD59-A6C34878D82A}">
                    <a16:rowId xmlns:a16="http://schemas.microsoft.com/office/drawing/2014/main" val="1127007177"/>
                  </a:ext>
                </a:extLst>
              </a:tr>
              <a:tr h="61559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55263"/>
                  </a:ext>
                </a:extLst>
              </a:tr>
              <a:tr h="80855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>
                          <a:solidFill>
                            <a:srgbClr val="000000"/>
                          </a:solidFill>
                          <a:effectLst/>
                        </a:rPr>
                        <a:t>Amount Left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$401.04 </a:t>
                      </a:r>
                      <a:endParaRPr lang="en-US" sz="3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034" marR="21034" marT="21034" marB="100964" anchor="b"/>
                </a:tc>
                <a:extLst>
                  <a:ext uri="{0D108BD9-81ED-4DB2-BD59-A6C34878D82A}">
                    <a16:rowId xmlns:a16="http://schemas.microsoft.com/office/drawing/2014/main" val="393103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44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20635-144B-2D0E-D265-68842D2A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138" y="280143"/>
            <a:ext cx="5233870" cy="1944371"/>
          </a:xfrm>
        </p:spPr>
        <p:txBody>
          <a:bodyPr anchor="b">
            <a:normAutofit/>
          </a:bodyPr>
          <a:lstStyle/>
          <a:p>
            <a:r>
              <a:rPr lang="en-US" dirty="0"/>
              <a:t>Manufacturing Plan</a:t>
            </a:r>
          </a:p>
        </p:txBody>
      </p:sp>
      <p:pic>
        <p:nvPicPr>
          <p:cNvPr id="64" name="Content Placeholder 63" descr="A picture containing person&#10;&#10;Description automatically generated">
            <a:extLst>
              <a:ext uri="{FF2B5EF4-FFF2-40B4-BE49-F238E27FC236}">
                <a16:creationId xmlns:a16="http://schemas.microsoft.com/office/drawing/2014/main" id="{B2BE8842-FD58-81D5-1FD8-E3086900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720" y="1253067"/>
            <a:ext cx="2302933" cy="1727199"/>
          </a:xfrm>
          <a:prstGeom prst="rect">
            <a:avLst/>
          </a:prstGeom>
        </p:spPr>
      </p:pic>
      <p:pic>
        <p:nvPicPr>
          <p:cNvPr id="72" name="Picture 71" descr="A picture containing person&#10;&#10;Description automatically generated">
            <a:extLst>
              <a:ext uri="{FF2B5EF4-FFF2-40B4-BE49-F238E27FC236}">
                <a16:creationId xmlns:a16="http://schemas.microsoft.com/office/drawing/2014/main" id="{914CCDC7-3C35-971B-70B2-5452F7FB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7816" y="1253067"/>
            <a:ext cx="2302933" cy="1727199"/>
          </a:xfrm>
          <a:prstGeom prst="rect">
            <a:avLst/>
          </a:prstGeom>
        </p:spPr>
      </p:pic>
      <p:pic>
        <p:nvPicPr>
          <p:cNvPr id="74" name="Content Placeholder 7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D42152C-0DDE-1541-9191-EA7D4DFFFE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b="13217"/>
          <a:stretch/>
        </p:blipFill>
        <p:spPr>
          <a:xfrm rot="16200000">
            <a:off x="2193504" y="2829952"/>
            <a:ext cx="2313073" cy="3832898"/>
          </a:xfrm>
          <a:prstGeom prst="rect">
            <a:avLst/>
          </a:prstGeom>
        </p:spPr>
      </p:pic>
      <p:sp>
        <p:nvSpPr>
          <p:cNvPr id="168" name="Content Placeholder 167">
            <a:extLst>
              <a:ext uri="{FF2B5EF4-FFF2-40B4-BE49-F238E27FC236}">
                <a16:creationId xmlns:a16="http://schemas.microsoft.com/office/drawing/2014/main" id="{729D1021-AB9D-2ED7-DBDA-5C22D984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614" y="2363029"/>
            <a:ext cx="4612917" cy="335757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Hotwire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Sheet metal airfoil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EPS Styrofoam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Carbon fiber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Packing tape laminate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systems mounted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252AC-CA55-3D3C-8B0D-737548F4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FC7C-7F58-75CD-A3FF-A90E8ED7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Throttle Test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Explain where and what components are in the aircraft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Alleviator Test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2" descr="Shape&#10;&#10;Description automatically generated">
            <a:extLst>
              <a:ext uri="{FF2B5EF4-FFF2-40B4-BE49-F238E27FC236}">
                <a16:creationId xmlns:a16="http://schemas.microsoft.com/office/drawing/2014/main" id="{A4B1727B-873E-0CBF-4ABD-980A24190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7" b="2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9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Two arrows forming one">
            <a:extLst>
              <a:ext uri="{FF2B5EF4-FFF2-40B4-BE49-F238E27FC236}">
                <a16:creationId xmlns:a16="http://schemas.microsoft.com/office/drawing/2014/main" id="{915D475B-04AF-15F3-6970-A6A9DA12C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75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F6E05-6E90-2C74-80B3-1B8A4836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5A017-F2F6-39DD-CE8D-32E8083F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3220278"/>
            <a:ext cx="4241259" cy="259212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700" dirty="0">
                <a:ea typeface="Meiryo"/>
              </a:rPr>
              <a:t>Glide Test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700" dirty="0">
                <a:ea typeface="Meiryo"/>
              </a:rPr>
              <a:t>Flight Tests 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700" dirty="0">
                <a:ea typeface="Meiryo"/>
              </a:rPr>
              <a:t>Manufacturing Reinforcement 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en-US" sz="1700" dirty="0">
                <a:ea typeface="Meiryo"/>
              </a:rPr>
              <a:t>Possible Design Changes </a:t>
            </a:r>
          </a:p>
        </p:txBody>
      </p:sp>
    </p:spTree>
    <p:extLst>
      <p:ext uri="{BB962C8B-B14F-4D97-AF65-F5344CB8AC3E}">
        <p14:creationId xmlns:p14="http://schemas.microsoft.com/office/powerpoint/2010/main" val="285695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2011DE50-B317-89CA-A37C-02C6EE172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31402"/>
            <a:ext cx="10918464" cy="49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3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9DE49-222B-C807-F8E1-070C3423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545849BF-16FF-9649-3539-125801455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571" y="1794394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5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C971-1328-A7C9-7368-61B65223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838AF-C6F2-3B27-BA31-BD53C072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9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8" descr="A picture containing window&#10;&#10;Description automatically generated">
            <a:extLst>
              <a:ext uri="{FF2B5EF4-FFF2-40B4-BE49-F238E27FC236}">
                <a16:creationId xmlns:a16="http://schemas.microsoft.com/office/drawing/2014/main" id="{4CAD0DB8-A204-4EEA-F017-D1992E42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1682750"/>
            <a:ext cx="5291666" cy="3492499"/>
          </a:xfrm>
          <a:prstGeom prst="rect">
            <a:avLst/>
          </a:prstGeom>
        </p:spPr>
      </p:pic>
      <p:pic>
        <p:nvPicPr>
          <p:cNvPr id="3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72EBEEAE-F379-ACBA-C408-D0EB6F8D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755511"/>
            <a:ext cx="5291667" cy="33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2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AAAD7E9-716B-BC9A-A2DF-20477463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68" y="1590146"/>
            <a:ext cx="5412265" cy="3761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5CE9E-0CB2-D7DF-A7B8-0721036AC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9" y="1861343"/>
            <a:ext cx="5412266" cy="32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123CAB8-66CD-55A9-F1CF-BB84C4AF2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99280"/>
              </p:ext>
            </p:extLst>
          </p:nvPr>
        </p:nvGraphicFramePr>
        <p:xfrm>
          <a:off x="2412461" y="147000"/>
          <a:ext cx="7529208" cy="671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27">
                  <a:extLst>
                    <a:ext uri="{9D8B030D-6E8A-4147-A177-3AD203B41FA5}">
                      <a16:colId xmlns:a16="http://schemas.microsoft.com/office/drawing/2014/main" val="4157152052"/>
                    </a:ext>
                  </a:extLst>
                </a:gridCol>
                <a:gridCol w="5556843">
                  <a:extLst>
                    <a:ext uri="{9D8B030D-6E8A-4147-A177-3AD203B41FA5}">
                      <a16:colId xmlns:a16="http://schemas.microsoft.com/office/drawing/2014/main" val="661075725"/>
                    </a:ext>
                  </a:extLst>
                </a:gridCol>
                <a:gridCol w="780107">
                  <a:extLst>
                    <a:ext uri="{9D8B030D-6E8A-4147-A177-3AD203B41FA5}">
                      <a16:colId xmlns:a16="http://schemas.microsoft.com/office/drawing/2014/main" val="239161848"/>
                    </a:ext>
                  </a:extLst>
                </a:gridCol>
                <a:gridCol w="842931">
                  <a:extLst>
                    <a:ext uri="{9D8B030D-6E8A-4147-A177-3AD203B41FA5}">
                      <a16:colId xmlns:a16="http://schemas.microsoft.com/office/drawing/2014/main" val="1777074881"/>
                    </a:ext>
                  </a:extLst>
                </a:gridCol>
              </a:tblGrid>
              <a:tr h="29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#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Quantity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Cost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2838467485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VOLANTEX RC PLANE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$98.25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1973151709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Poly Panel Steyrofoam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$17.50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1204986471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Glue Gun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$6.87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3593178993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DEWALT SMALL TRIGGER CLAMP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$27.08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180022585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SQUARE EMPIRE POLYCAST RAFTER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$4.47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2817961665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130-Watt Hot Knife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21.83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2784534257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Avian 4260-480Kv Outrunner Brushless Motor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$109.17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2754729390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Electric Propeller, 13 x 10E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$10.32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951583202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Thin Electric Propeller, 15 x 6E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$12.73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2562399982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Avian 45 Amp Brushless Smart ESC, 3S-6S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$69.86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3683448703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HS-430BH Standard Analog HV Deluxe Servo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$43.64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669446186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22.2V 3200mAh 6S 50C Smart G2 LiPo Battery: IC5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$97.15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2030403898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DXS Transmitter with AR410 Receiver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$163.76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1352214516"/>
                  </a:ext>
                </a:extLst>
              </a:tr>
              <a:tr h="84739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HTRC LiPo Battery Charger RC Car Balance Charger, 1S-6S Digital Discharger Battery Pack Charger 80W 6A for Li-ion Life </a:t>
                      </a:r>
                      <a:r>
                        <a:rPr lang="en-US" sz="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NiCd</a:t>
                      </a:r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NiMH </a:t>
                      </a:r>
                      <a:r>
                        <a:rPr lang="en-US" sz="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LiHV</a:t>
                      </a:r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PB Smart </a:t>
                      </a:r>
                      <a:r>
                        <a:rPr lang="en-US" sz="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Battery,Deans</a:t>
                      </a:r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Connectors + Power Supply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$52.37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3352347606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Hotwire components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$66.60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1198780830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Prototype foam EPS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$85.14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2124434031"/>
                  </a:ext>
                </a:extLst>
              </a:tr>
              <a:tr h="48890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Spektrum Ws2000 Wireless USB RC Flight Simulator Dongle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$94.66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1983248440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Real Flight 9 (RC Simulator)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$105.59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1347695662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PolyStyrene</a:t>
                      </a:r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2"x4'x8'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$31.66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4" marR="4784" marT="4784" marB="22963" anchor="b"/>
                </a:tc>
                <a:extLst>
                  <a:ext uri="{0D108BD9-81ED-4DB2-BD59-A6C34878D82A}">
                    <a16:rowId xmlns:a16="http://schemas.microsoft.com/office/drawing/2014/main" val="87374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1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BBC0-DE4A-4C35-9A7E-C2218388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710" y="-59038"/>
            <a:ext cx="7529786" cy="1028257"/>
          </a:xfrm>
        </p:spPr>
        <p:txBody>
          <a:bodyPr/>
          <a:lstStyle/>
          <a:p>
            <a:pPr algn="ctr"/>
            <a:r>
              <a:rPr lang="en-US" dirty="0"/>
              <a:t>Our Team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06A88332-58E8-483E-B84A-3586BF4DD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6" t="26253" r="1596" b="30310"/>
          <a:stretch/>
        </p:blipFill>
        <p:spPr>
          <a:xfrm>
            <a:off x="3631958" y="1037193"/>
            <a:ext cx="2154213" cy="2090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A person with curly hair&#10;&#10;Description automatically generated">
            <a:extLst>
              <a:ext uri="{FF2B5EF4-FFF2-40B4-BE49-F238E27FC236}">
                <a16:creationId xmlns:a16="http://schemas.microsoft.com/office/drawing/2014/main" id="{54DD8740-945E-4F8E-98A6-01F0A9EA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16" r="7216"/>
          <a:stretch>
            <a:fillRect/>
          </a:stretch>
        </p:blipFill>
        <p:spPr>
          <a:xfrm>
            <a:off x="879589" y="1076941"/>
            <a:ext cx="2049585" cy="2010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BFA7CE2-1373-4F78-82B5-141E1855C1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50" r="16450"/>
          <a:stretch>
            <a:fillRect/>
          </a:stretch>
        </p:blipFill>
        <p:spPr>
          <a:xfrm>
            <a:off x="6224086" y="1191578"/>
            <a:ext cx="1942123" cy="1935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98A6558-0666-4891-8CC4-C22F1A3317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26" b="12626"/>
          <a:stretch>
            <a:fillRect/>
          </a:stretch>
        </p:blipFill>
        <p:spPr>
          <a:xfrm>
            <a:off x="8823817" y="1114386"/>
            <a:ext cx="1942123" cy="1935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26F822-03D5-4AB2-A52E-71390205000C}"/>
              </a:ext>
            </a:extLst>
          </p:cNvPr>
          <p:cNvSpPr txBox="1"/>
          <p:nvPr/>
        </p:nvSpPr>
        <p:spPr>
          <a:xfrm>
            <a:off x="486322" y="3236034"/>
            <a:ext cx="27431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Mitchell Anderson</a:t>
            </a:r>
            <a:r>
              <a:rPr lang="en-US" sz="1400" dirty="0"/>
              <a:t>: Project Manager and Airfoil/Aircraft Design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20A5-64B4-4AA9-BA98-5E05BB665606}"/>
              </a:ext>
            </a:extLst>
          </p:cNvPr>
          <p:cNvSpPr txBox="1"/>
          <p:nvPr/>
        </p:nvSpPr>
        <p:spPr>
          <a:xfrm>
            <a:off x="3226463" y="3236034"/>
            <a:ext cx="2743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Joel Freedman</a:t>
            </a:r>
            <a:r>
              <a:rPr lang="en-US" sz="1400" dirty="0"/>
              <a:t>: Logistics Manager/Test Engineer and Wing Selection/Flight Control Design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45351-061E-4C87-A8B4-D850996D9F9D}"/>
              </a:ext>
            </a:extLst>
          </p:cNvPr>
          <p:cNvSpPr txBox="1"/>
          <p:nvPr/>
        </p:nvSpPr>
        <p:spPr>
          <a:xfrm>
            <a:off x="5966604" y="3236034"/>
            <a:ext cx="2743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Gage King</a:t>
            </a:r>
            <a:r>
              <a:rPr lang="en-US" sz="1400" dirty="0"/>
              <a:t>: CAD Engineer/Manufacturing and Engine/On-Board Component Selection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9FD4C-4499-42A8-85E1-18B73125001D}"/>
              </a:ext>
            </a:extLst>
          </p:cNvPr>
          <p:cNvSpPr txBox="1"/>
          <p:nvPr/>
        </p:nvSpPr>
        <p:spPr>
          <a:xfrm>
            <a:off x="8423278" y="3236034"/>
            <a:ext cx="27431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Radley Rel</a:t>
            </a:r>
            <a:r>
              <a:rPr lang="en-US" sz="1400" dirty="0"/>
              <a:t>: Financial Manager and On-Board System/Solar Design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806DF-8B91-4B54-9E41-26EB52DBB71D}"/>
              </a:ext>
            </a:extLst>
          </p:cNvPr>
          <p:cNvSpPr txBox="1"/>
          <p:nvPr/>
        </p:nvSpPr>
        <p:spPr>
          <a:xfrm>
            <a:off x="1892060" y="1963948"/>
            <a:ext cx="8149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5A7ACC40-21B7-4DA9-8086-6CF8964C1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0" b="10858"/>
          <a:stretch/>
        </p:blipFill>
        <p:spPr>
          <a:xfrm>
            <a:off x="2451918" y="4453128"/>
            <a:ext cx="1623481" cy="159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3C7BC7A-6065-4034-BF2B-C6F4DB21BB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16099" r="22465" b="31842"/>
          <a:stretch/>
        </p:blipFill>
        <p:spPr>
          <a:xfrm>
            <a:off x="5195118" y="4453128"/>
            <a:ext cx="1623480" cy="159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CC719B08-ABE7-4B83-9870-2F00C197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953"/>
          <a:stretch/>
        </p:blipFill>
        <p:spPr>
          <a:xfrm>
            <a:off x="7611537" y="4405585"/>
            <a:ext cx="1623481" cy="159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5244FF-B91D-4307-945D-C19C86A289BF}"/>
              </a:ext>
            </a:extLst>
          </p:cNvPr>
          <p:cNvSpPr txBox="1"/>
          <p:nvPr/>
        </p:nvSpPr>
        <p:spPr>
          <a:xfrm>
            <a:off x="1892060" y="6150531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Gabriel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1" dirty="0"/>
              <a:t>Martin </a:t>
            </a:r>
            <a:r>
              <a:rPr lang="en-US" sz="1400" dirty="0"/>
              <a:t>: Electrical Engineering 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0CE343-B6F5-4A2C-9100-7361744BF7FC}"/>
              </a:ext>
            </a:extLst>
          </p:cNvPr>
          <p:cNvSpPr txBox="1"/>
          <p:nvPr/>
        </p:nvSpPr>
        <p:spPr>
          <a:xfrm>
            <a:off x="4635259" y="6150531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Sultan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400" b="1" dirty="0" err="1"/>
              <a:t>Alhazawbar</a:t>
            </a:r>
            <a:r>
              <a:rPr lang="en-US" sz="1400" dirty="0"/>
              <a:t>: Electrical Engineering Team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A52D6-BB53-410E-BB9A-F5334B213B7A}"/>
              </a:ext>
            </a:extLst>
          </p:cNvPr>
          <p:cNvSpPr txBox="1"/>
          <p:nvPr/>
        </p:nvSpPr>
        <p:spPr>
          <a:xfrm>
            <a:off x="7195147" y="6150531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Kelly Gallagher</a:t>
            </a:r>
            <a:r>
              <a:rPr lang="en-US" sz="1400" dirty="0"/>
              <a:t>: Industry Advisor </a:t>
            </a:r>
          </a:p>
        </p:txBody>
      </p:sp>
    </p:spTree>
    <p:extLst>
      <p:ext uri="{BB962C8B-B14F-4D97-AF65-F5344CB8AC3E}">
        <p14:creationId xmlns:p14="http://schemas.microsoft.com/office/powerpoint/2010/main" val="318030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3C77D9A-3B72-1D5E-9703-9C3FFC0E3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477923"/>
              </p:ext>
            </p:extLst>
          </p:nvPr>
        </p:nvGraphicFramePr>
        <p:xfrm>
          <a:off x="643467" y="764385"/>
          <a:ext cx="10918466" cy="56869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8869">
                  <a:extLst>
                    <a:ext uri="{9D8B030D-6E8A-4147-A177-3AD203B41FA5}">
                      <a16:colId xmlns:a16="http://schemas.microsoft.com/office/drawing/2014/main" val="2565230146"/>
                    </a:ext>
                  </a:extLst>
                </a:gridCol>
                <a:gridCol w="7616380">
                  <a:extLst>
                    <a:ext uri="{9D8B030D-6E8A-4147-A177-3AD203B41FA5}">
                      <a16:colId xmlns:a16="http://schemas.microsoft.com/office/drawing/2014/main" val="969298349"/>
                    </a:ext>
                  </a:extLst>
                </a:gridCol>
                <a:gridCol w="1480397">
                  <a:extLst>
                    <a:ext uri="{9D8B030D-6E8A-4147-A177-3AD203B41FA5}">
                      <a16:colId xmlns:a16="http://schemas.microsoft.com/office/drawing/2014/main" val="1824418491"/>
                    </a:ext>
                  </a:extLst>
                </a:gridCol>
                <a:gridCol w="1312820">
                  <a:extLst>
                    <a:ext uri="{9D8B030D-6E8A-4147-A177-3AD203B41FA5}">
                      <a16:colId xmlns:a16="http://schemas.microsoft.com/office/drawing/2014/main" val="1895524847"/>
                    </a:ext>
                  </a:extLst>
                </a:gridCol>
              </a:tblGrid>
              <a:tr h="320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Purchase Date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Unit Price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3324199164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Portable Flexible-Solar-Panel-Charger Small Solar Panels 1W 6V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3/27/2022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$85.08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2268780663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FF0000"/>
                          </a:solidFill>
                          <a:effectLst/>
                        </a:rPr>
                        <a:t>Soldering Iron 60W Adjustable Temperature, Digital Multimeter, 5pcs Soldering Tips Kit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3/27/2022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$25.99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2813076728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FF0000"/>
                          </a:solidFill>
                          <a:effectLst/>
                        </a:rPr>
                        <a:t>Renogy Solar Charge Controller 12V/24V Auto MPPT with LCD Backlit Display w/Temp 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3/27/2022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$87.99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19931762"/>
                  </a:ext>
                </a:extLst>
              </a:tr>
              <a:tr h="5697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FF0000"/>
                          </a:solidFill>
                          <a:effectLst/>
                        </a:rPr>
                        <a:t>ELEGOO UNO Project Super Starter Kit with Tutorial and UNO R3 Compatible with Arduino IDE</a:t>
                      </a:r>
                      <a:endParaRPr lang="en-US" sz="1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3/27/2022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FF0000"/>
                          </a:solidFill>
                          <a:effectLst/>
                        </a:rPr>
                        <a:t>$39.99 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3211821757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Turnigy 1800mAh 2S 20C Lipo Pack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3/27/2022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$16.24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324694390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Turnigy 2200mAh 3S 25C Lipo Pack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3/27/2022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$20.89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587146246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Scotch Vinyl Electrical Tape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3/29/2022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$1.97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4186101809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1A 12V Charge Module, MPPT Solar Panel Controller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3/29/2022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$19.61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1144745763"/>
                  </a:ext>
                </a:extLst>
              </a:tr>
              <a:tr h="5697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100Pcs Dog Bone Tabbing Wire Connector Special for Sunpower Solar Cells Maxeon C60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9/9/2022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$27.30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538798399"/>
                  </a:ext>
                </a:extLst>
              </a:tr>
              <a:tr h="5697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Vikocell Solar Panel Solder Kit 20M Tabbing Wire with 2M Busbar Wire and 1 Pcs Flux Pen for DIY Solar Cells Soldering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9/9/2022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$17.46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3885370749"/>
                  </a:ext>
                </a:extLst>
              </a:tr>
              <a:tr h="341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Victron Energy BlueSolar MPPT 75V 15 amp 12/24-Volt Solar Charge Controller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9/9/2022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$96.52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1830527377"/>
                  </a:ext>
                </a:extLst>
              </a:tr>
              <a:tr h="56971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>
                          <a:solidFill>
                            <a:srgbClr val="000000"/>
                          </a:solidFill>
                          <a:effectLst/>
                        </a:rPr>
                        <a:t>Sunpower New Solar Cell Flexible Mono Solar Wafer Monocrystalline Cells Tabbing for DIY Solar Panel High Efficiency 3.4W C60 5x5 Safe Packing (40)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9/19/2022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$174.14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46" marR="10846" marT="10846" marB="52066" anchor="b"/>
                </a:tc>
                <a:extLst>
                  <a:ext uri="{0D108BD9-81ED-4DB2-BD59-A6C34878D82A}">
                    <a16:rowId xmlns:a16="http://schemas.microsoft.com/office/drawing/2014/main" val="113031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25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12ECDFE8-1F69-58AB-0F69-2B239FC01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7167" y="1339850"/>
            <a:ext cx="5571066" cy="4178299"/>
          </a:xfrm>
          <a:prstGeom prst="rect">
            <a:avLst/>
          </a:prstGeom>
        </p:spPr>
      </p:pic>
      <p:pic>
        <p:nvPicPr>
          <p:cNvPr id="2" name="Content Placeholder 63" descr="A picture containing person&#10;&#10;Description automatically generated">
            <a:extLst>
              <a:ext uri="{FF2B5EF4-FFF2-40B4-BE49-F238E27FC236}">
                <a16:creationId xmlns:a16="http://schemas.microsoft.com/office/drawing/2014/main" id="{E9F38FE4-7A02-3228-9A38-248752944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67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1FE7-47E1-4C1B-8CC3-665BCCA0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13" y="908925"/>
            <a:ext cx="3723304" cy="4938854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97D8D0A5-A12E-4340-8E26-054A41D38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73059"/>
              </p:ext>
            </p:extLst>
          </p:nvPr>
        </p:nvGraphicFramePr>
        <p:xfrm>
          <a:off x="5466196" y="799416"/>
          <a:ext cx="5970192" cy="582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43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7C1D-2CA9-40E8-8A81-9B5BF26F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E57AA-0CEC-4E07-9E88-3F83C0A93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6" y="2312276"/>
            <a:ext cx="11593902" cy="3651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j-lt"/>
                <a:cs typeface="+mj-lt"/>
              </a:rPr>
              <a:t>Team Goal: The goal of this project is to design and manufacture a </a:t>
            </a:r>
            <a:r>
              <a:rPr lang="en-US" b="1" dirty="0">
                <a:ea typeface="+mj-lt"/>
                <a:cs typeface="+mj-lt"/>
              </a:rPr>
              <a:t>Solar Powered </a:t>
            </a:r>
            <a:r>
              <a:rPr lang="en-US" dirty="0">
                <a:ea typeface="+mj-lt"/>
                <a:cs typeface="+mj-lt"/>
              </a:rPr>
              <a:t>Unmanned Aerial Vehicle (UAV) that can fly 1.5X its battery capacity.</a:t>
            </a:r>
          </a:p>
          <a:p>
            <a:pPr marL="285750" indent="-285750">
              <a:buClr>
                <a:srgbClr val="8AD0D6"/>
              </a:buClr>
              <a:buFont typeface="Arial" panose="020B0604020202020204" pitchFamily="34" charset="0"/>
              <a:buChar char="•"/>
            </a:pPr>
            <a:endParaRPr lang="en-US" dirty="0">
              <a:ea typeface="+mj-lt"/>
              <a:cs typeface="+mj-lt"/>
            </a:endParaRPr>
          </a:p>
          <a:p>
            <a:pPr marL="285750" indent="-285750">
              <a:buClr>
                <a:srgbClr val="8AD0D6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+mj-lt"/>
                <a:cs typeface="+mj-lt"/>
              </a:rPr>
              <a:t>Importance: Offers a huge opportunity to not only design an aircraft and fly it successfully, but to power it with renewable solar energy.   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5F3A0-39E5-470B-8D1F-9945ED332B0E}"/>
              </a:ext>
            </a:extLst>
          </p:cNvPr>
          <p:cNvSpPr txBox="1"/>
          <p:nvPr/>
        </p:nvSpPr>
        <p:spPr>
          <a:xfrm>
            <a:off x="4554745" y="64270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Client: David Willy 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EA8A650-2C1A-4105-A4A2-4E98F693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6" b="10346"/>
          <a:stretch/>
        </p:blipFill>
        <p:spPr>
          <a:xfrm>
            <a:off x="5221855" y="4933809"/>
            <a:ext cx="1408979" cy="1343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F0A07-A50B-4B6D-AFF1-DF1E3E4CF648}"/>
              </a:ext>
            </a:extLst>
          </p:cNvPr>
          <p:cNvSpPr txBox="1"/>
          <p:nvPr/>
        </p:nvSpPr>
        <p:spPr>
          <a:xfrm>
            <a:off x="10916092" y="6377605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92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1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1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1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21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23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25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27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7" name="Rectangle 2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31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33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99254-2969-A5B1-2ABB-F12505BE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15" y="4645421"/>
            <a:ext cx="8394306" cy="150282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</a:rPr>
              <a:t>Design Efforts (CAD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/Electrical</a:t>
            </a: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</a:rPr>
              <a:t> Model)</a:t>
            </a:r>
          </a:p>
        </p:txBody>
      </p:sp>
      <p:pic>
        <p:nvPicPr>
          <p:cNvPr id="9" name="Picture 9" descr="A picture containing sky&#10;&#10;Description automatically generated">
            <a:extLst>
              <a:ext uri="{FF2B5EF4-FFF2-40B4-BE49-F238E27FC236}">
                <a16:creationId xmlns:a16="http://schemas.microsoft.com/office/drawing/2014/main" id="{7FC88A99-DD7B-7582-F03B-57042636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7" y="2466547"/>
            <a:ext cx="4025705" cy="1732568"/>
          </a:xfrm>
          <a:prstGeom prst="rect">
            <a:avLst/>
          </a:prstGeom>
        </p:spPr>
      </p:pic>
      <p:pic>
        <p:nvPicPr>
          <p:cNvPr id="8" name="Picture 8" descr="A picture containing window&#10;&#10;Description automatically generated">
            <a:extLst>
              <a:ext uri="{FF2B5EF4-FFF2-40B4-BE49-F238E27FC236}">
                <a16:creationId xmlns:a16="http://schemas.microsoft.com/office/drawing/2014/main" id="{66D0D596-A48F-41A0-D339-7957F0F36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41" y="2146137"/>
            <a:ext cx="3497760" cy="2305004"/>
          </a:xfrm>
          <a:prstGeom prst="rect">
            <a:avLst/>
          </a:prstGeom>
        </p:spPr>
      </p:pic>
      <p:pic>
        <p:nvPicPr>
          <p:cNvPr id="7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6DB8A4D6-A459-B500-A998-C7063FC7A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151" y="237259"/>
            <a:ext cx="4044838" cy="2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3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15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A6492-581B-197E-4292-28A3B5F9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03482" cy="1639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cap="all" spc="1500" dirty="0"/>
              <a:t>Design Efforts</a:t>
            </a:r>
            <a:endParaRPr lang="en-US" b="1" cap="all" spc="15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4D0DA0-8E19-82EC-A781-E2DD0910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Delta 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CLARK-Y Airfoil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 C60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4.45 ft wingspan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1.95 ft fuselage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8347F9AF-40DF-6A8F-C856-7DB15151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69" y="231386"/>
            <a:ext cx="4874982" cy="3390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0D3C1-1937-60BC-1CE2-60DDD173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25" y="3787867"/>
            <a:ext cx="4904290" cy="29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7F2A472-6529-567B-63F8-BA9B3F6B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22" y="287501"/>
            <a:ext cx="9283302" cy="59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1C5D-3330-CEA3-30D6-3A54B044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60" y="442913"/>
            <a:ext cx="7820569" cy="1344612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Purchase Plan (Bill Of Materials)</a:t>
            </a: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332301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994386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97" name="Content Placeholder 9">
            <a:extLst>
              <a:ext uri="{FF2B5EF4-FFF2-40B4-BE49-F238E27FC236}">
                <a16:creationId xmlns:a16="http://schemas.microsoft.com/office/drawing/2014/main" id="{BB84312D-19BE-6F0D-470B-836EBBD4A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16648"/>
              </p:ext>
            </p:extLst>
          </p:nvPr>
        </p:nvGraphicFramePr>
        <p:xfrm>
          <a:off x="1518860" y="2349049"/>
          <a:ext cx="9016196" cy="4066032"/>
        </p:xfrm>
        <a:graphic>
          <a:graphicData uri="http://schemas.openxmlformats.org/drawingml/2006/table">
            <a:tbl>
              <a:tblPr/>
              <a:tblGrid>
                <a:gridCol w="849153">
                  <a:extLst>
                    <a:ext uri="{9D8B030D-6E8A-4147-A177-3AD203B41FA5}">
                      <a16:colId xmlns:a16="http://schemas.microsoft.com/office/drawing/2014/main" val="3781354118"/>
                    </a:ext>
                  </a:extLst>
                </a:gridCol>
                <a:gridCol w="249239">
                  <a:extLst>
                    <a:ext uri="{9D8B030D-6E8A-4147-A177-3AD203B41FA5}">
                      <a16:colId xmlns:a16="http://schemas.microsoft.com/office/drawing/2014/main" val="4151330135"/>
                    </a:ext>
                  </a:extLst>
                </a:gridCol>
                <a:gridCol w="470571">
                  <a:extLst>
                    <a:ext uri="{9D8B030D-6E8A-4147-A177-3AD203B41FA5}">
                      <a16:colId xmlns:a16="http://schemas.microsoft.com/office/drawing/2014/main" val="3189892849"/>
                    </a:ext>
                  </a:extLst>
                </a:gridCol>
                <a:gridCol w="988839">
                  <a:extLst>
                    <a:ext uri="{9D8B030D-6E8A-4147-A177-3AD203B41FA5}">
                      <a16:colId xmlns:a16="http://schemas.microsoft.com/office/drawing/2014/main" val="3335175051"/>
                    </a:ext>
                  </a:extLst>
                </a:gridCol>
                <a:gridCol w="577715">
                  <a:extLst>
                    <a:ext uri="{9D8B030D-6E8A-4147-A177-3AD203B41FA5}">
                      <a16:colId xmlns:a16="http://schemas.microsoft.com/office/drawing/2014/main" val="3605990283"/>
                    </a:ext>
                  </a:extLst>
                </a:gridCol>
                <a:gridCol w="607819">
                  <a:extLst>
                    <a:ext uri="{9D8B030D-6E8A-4147-A177-3AD203B41FA5}">
                      <a16:colId xmlns:a16="http://schemas.microsoft.com/office/drawing/2014/main" val="2304706691"/>
                    </a:ext>
                  </a:extLst>
                </a:gridCol>
                <a:gridCol w="1187258">
                  <a:extLst>
                    <a:ext uri="{9D8B030D-6E8A-4147-A177-3AD203B41FA5}">
                      <a16:colId xmlns:a16="http://schemas.microsoft.com/office/drawing/2014/main" val="2840706440"/>
                    </a:ext>
                  </a:extLst>
                </a:gridCol>
                <a:gridCol w="890423">
                  <a:extLst>
                    <a:ext uri="{9D8B030D-6E8A-4147-A177-3AD203B41FA5}">
                      <a16:colId xmlns:a16="http://schemas.microsoft.com/office/drawing/2014/main" val="3505933747"/>
                    </a:ext>
                  </a:extLst>
                </a:gridCol>
                <a:gridCol w="1255515">
                  <a:extLst>
                    <a:ext uri="{9D8B030D-6E8A-4147-A177-3AD203B41FA5}">
                      <a16:colId xmlns:a16="http://schemas.microsoft.com/office/drawing/2014/main" val="1173193918"/>
                    </a:ext>
                  </a:extLst>
                </a:gridCol>
                <a:gridCol w="1939664">
                  <a:extLst>
                    <a:ext uri="{9D8B030D-6E8A-4147-A177-3AD203B41FA5}">
                      <a16:colId xmlns:a16="http://schemas.microsoft.com/office/drawing/2014/main" val="3417909430"/>
                    </a:ext>
                  </a:extLst>
                </a:gridCol>
              </a:tblGrid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Bill of Materials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9864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Part #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Description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Quantity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Mass (g)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Who/When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Material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Where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12161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Purchased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Motor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189.1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Team/Done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Copper/Elect.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from 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2"/>
                        </a:rPr>
                        <a:t>www.horizonhobby.com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6761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components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Prop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22.96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Team/Done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Plastic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from 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3"/>
                        </a:rPr>
                        <a:t>www.horizonhobby.com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430089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3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Servo 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13.4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Team/Done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Plastic/Elect.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from 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4"/>
                        </a:rPr>
                        <a:t>www.horizonhobby.com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30145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4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Radio Reciever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27.22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Team/Done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Plastic/Elect.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from 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5"/>
                        </a:rPr>
                        <a:t>www.amazon.com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29359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Battery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57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Team/Done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Plastic/Elect.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from 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6"/>
                        </a:rPr>
                        <a:t>www.horizonhobby.com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9995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6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Solar Cells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4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20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EE Team/ 67% Check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Plastic/Elect.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from 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7"/>
                        </a:rPr>
                        <a:t>www.digikey.com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05552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7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Speed Controller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14.8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Team/Done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Plastic/Elect.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from Source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8"/>
                        </a:rPr>
                        <a:t>www.horizonhobby.com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56455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15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Hardware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15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Team/End of Proj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Tape/Glue/Etc.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Various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03053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16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Flap Hinges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 or 4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20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Team/66% Build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Plastic/Wood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TBD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09424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Manufactured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8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Airfoil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22.1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Mitch/33% Check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Foam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Home/Egr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9"/>
                        </a:rPr>
                        <a:t>www.amazon.com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64252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components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10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Chasis (Fuselage)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40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Radley/33% Check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Foam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At home with Hotwire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68617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Chasis (Shell)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Joel/33% Check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Resin+Fibers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Home/Egr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10"/>
                        </a:rPr>
                        <a:t>www.amazon.com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63527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13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Chasis (Wings)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100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Gage/33% Check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Foam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At home with Hotwire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67219"/>
                  </a:ext>
                </a:extLst>
              </a:tr>
              <a:tr h="2541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2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14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Wiring harness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1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30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Team/33% Check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Copper Wire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mo"/>
                        </a:rPr>
                        <a:t>Home/Egr</a:t>
                      </a: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mo"/>
                          <a:hlinkClick r:id="rId11"/>
                        </a:rPr>
                        <a:t>https://cedflagstaff.portalced.com/</a:t>
                      </a:r>
                      <a:endParaRPr lang="en-US" sz="900" b="0" i="0" u="sng" strike="noStrike" dirty="0">
                        <a:solidFill>
                          <a:srgbClr val="0563C1"/>
                        </a:solidFill>
                        <a:effectLst/>
                        <a:latin typeface="Arimo"/>
                      </a:endParaRPr>
                    </a:p>
                  </a:txBody>
                  <a:tcPr marL="6069" marR="6069" marT="6069" marB="2913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00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61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2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4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C858D-F857-D1D6-FD10-98E02513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655" y="484188"/>
            <a:ext cx="7820569" cy="1344612"/>
          </a:xfrm>
        </p:spPr>
        <p:txBody>
          <a:bodyPr anchor="b">
            <a:normAutofit/>
          </a:bodyPr>
          <a:lstStyle/>
          <a:p>
            <a:r>
              <a:rPr lang="en-US" dirty="0"/>
              <a:t>Running Purchases</a:t>
            </a:r>
          </a:p>
        </p:txBody>
      </p:sp>
      <p:sp>
        <p:nvSpPr>
          <p:cNvPr id="22" name="Freeform: Shape 26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332301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994386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5B67CC56-C57E-6258-BC37-1EB4B7175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98894"/>
              </p:ext>
            </p:extLst>
          </p:nvPr>
        </p:nvGraphicFramePr>
        <p:xfrm>
          <a:off x="1186774" y="2312988"/>
          <a:ext cx="9036996" cy="418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305">
                  <a:extLst>
                    <a:ext uri="{9D8B030D-6E8A-4147-A177-3AD203B41FA5}">
                      <a16:colId xmlns:a16="http://schemas.microsoft.com/office/drawing/2014/main" val="4157152052"/>
                    </a:ext>
                  </a:extLst>
                </a:gridCol>
                <a:gridCol w="6652817">
                  <a:extLst>
                    <a:ext uri="{9D8B030D-6E8A-4147-A177-3AD203B41FA5}">
                      <a16:colId xmlns:a16="http://schemas.microsoft.com/office/drawing/2014/main" val="661075725"/>
                    </a:ext>
                  </a:extLst>
                </a:gridCol>
                <a:gridCol w="941378">
                  <a:extLst>
                    <a:ext uri="{9D8B030D-6E8A-4147-A177-3AD203B41FA5}">
                      <a16:colId xmlns:a16="http://schemas.microsoft.com/office/drawing/2014/main" val="239161848"/>
                    </a:ext>
                  </a:extLst>
                </a:gridCol>
                <a:gridCol w="1016496">
                  <a:extLst>
                    <a:ext uri="{9D8B030D-6E8A-4147-A177-3AD203B41FA5}">
                      <a16:colId xmlns:a16="http://schemas.microsoft.com/office/drawing/2014/main" val="1777074881"/>
                    </a:ext>
                  </a:extLst>
                </a:gridCol>
              </a:tblGrid>
              <a:tr h="201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#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Quantity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Cost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2838467485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VOLANTEX RC PLANE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$98.25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1973151709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Poly Panel Steyrofoam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$17.50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1204986471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Glue Gun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$6.87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3593178993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DEWALT SMALL TRIGGER CLAMP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$27.08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180022585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SQUARE EMPIRE POLYCAST RAFTER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$4.47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2817961665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130-Watt Hot Knife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21.83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2784534257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Avian 4260-480Kv Outrunner Brushless Motor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$109.17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2754729390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Electric Propeller, 13 x 10E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$10.32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951583202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Thin Electric Propeller, 15 x 6E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$12.73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2562399982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Avian 45 Amp Brushless Smart ESC, 3S-6S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$69.86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3683448703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HS-430BH Standard Analog HV Deluxe Servo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$43.64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669446186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22.2V 3200mAh 6S 50C Smart G2 LiPo Battery: IC5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$97.15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2030403898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DXS Transmitter with AR410 Receiver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$163.76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1352214516"/>
                  </a:ext>
                </a:extLst>
              </a:tr>
              <a:tr h="34313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HTRC LiPo Battery Charger RC Car Balance Charger, 1S-6S Digital Discharger Battery Pack Charger 80W 6A for Li-ion Life </a:t>
                      </a:r>
                      <a:r>
                        <a:rPr lang="en-US" sz="7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NiCd</a:t>
                      </a:r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NiMH </a:t>
                      </a:r>
                      <a:r>
                        <a:rPr lang="en-US" sz="7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LiHV</a:t>
                      </a:r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PB Smart </a:t>
                      </a:r>
                      <a:r>
                        <a:rPr lang="en-US" sz="7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Battery,Deans</a:t>
                      </a:r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Connectors + Power Supply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$52.37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3352347606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Hotwire components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$66.60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1198780830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Prototype foam EPS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$85.14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2124434031"/>
                  </a:ext>
                </a:extLst>
              </a:tr>
              <a:tr h="215629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</a:rPr>
                        <a:t>Spektrum Ws2000 Wireless USB RC Flight Simulator Dongle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$94.66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1983248440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Real Flight 9 (RC Simulator)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$105.59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1347695662"/>
                  </a:ext>
                </a:extLst>
              </a:tr>
              <a:tr h="20146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 err="1">
                          <a:solidFill>
                            <a:srgbClr val="000000"/>
                          </a:solidFill>
                          <a:effectLst/>
                        </a:rPr>
                        <a:t>PolyStyrene</a:t>
                      </a:r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2"x4'x8'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$31.66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3" marR="3483" marT="3483" marB="16720" anchor="b"/>
                </a:tc>
                <a:extLst>
                  <a:ext uri="{0D108BD9-81ED-4DB2-BD59-A6C34878D82A}">
                    <a16:rowId xmlns:a16="http://schemas.microsoft.com/office/drawing/2014/main" val="87374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42939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16" ma:contentTypeDescription="Create a new document." ma:contentTypeScope="" ma:versionID="f414403340f81f9bb75c413148e323b9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ce6442b642bddda4af75830c08bb7a0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4a1d88-0a23-4d0d-a6c5-cc56b32817c4}" ma:internalName="TaxCatchAll" ma:showField="CatchAllData" ma:web="dd26419d-fafd-4535-a2ce-e1ad1abb11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c51be9-0308-4ab2-8ed3-0190beeb44cf">
      <Terms xmlns="http://schemas.microsoft.com/office/infopath/2007/PartnerControls"/>
    </lcf76f155ced4ddcb4097134ff3c332f>
    <TaxCatchAll xmlns="dd26419d-fafd-4535-a2ce-e1ad1abb11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C2621-248F-48FD-B481-300E9F903943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AC500D-BA9A-4236-AF15-D7F3C91D9575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3ec51be9-0308-4ab2-8ed3-0190beeb44cf"/>
    <ds:schemaRef ds:uri="dd26419d-fafd-4535-a2ce-e1ad1abb118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1C8601-243F-4E37-8DE1-7B9621456B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1198</Words>
  <Application>Microsoft Office PowerPoint</Application>
  <PresentationFormat>Widescreen</PresentationFormat>
  <Paragraphs>402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Arimo</vt:lpstr>
      <vt:lpstr>Meiryo</vt:lpstr>
      <vt:lpstr>Arial</vt:lpstr>
      <vt:lpstr>Calibri</vt:lpstr>
      <vt:lpstr>Corbel</vt:lpstr>
      <vt:lpstr>Walbaum Display Light</vt:lpstr>
      <vt:lpstr>SketchLinesVTI</vt:lpstr>
      <vt:lpstr>Solar UAV 1/3rd Update</vt:lpstr>
      <vt:lpstr>Our Team</vt:lpstr>
      <vt:lpstr>Agenda</vt:lpstr>
      <vt:lpstr>Project Description </vt:lpstr>
      <vt:lpstr>Design Efforts (CAD/Electrical Model)</vt:lpstr>
      <vt:lpstr>Design Efforts</vt:lpstr>
      <vt:lpstr>PowerPoint Presentation</vt:lpstr>
      <vt:lpstr>Purchase Plan (Bill Of Materials)</vt:lpstr>
      <vt:lpstr>Running Purchases</vt:lpstr>
      <vt:lpstr>PowerPoint Presentation</vt:lpstr>
      <vt:lpstr>Manufacturing Plan</vt:lpstr>
      <vt:lpstr>Demonstration</vt:lpstr>
      <vt:lpstr>Next steps</vt:lpstr>
      <vt:lpstr>PowerPoint Presentation</vt:lpstr>
      <vt:lpstr>Questions?</vt:lpstr>
      <vt:lpstr>Appendix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UAV 1/3rd Update</dc:title>
  <dc:creator>Mitchell S Anderson</dc:creator>
  <cp:lastModifiedBy>Sultan Ali O Alhazawbar</cp:lastModifiedBy>
  <cp:revision>4</cp:revision>
  <dcterms:created xsi:type="dcterms:W3CDTF">2022-09-24T23:03:35Z</dcterms:created>
  <dcterms:modified xsi:type="dcterms:W3CDTF">2022-12-05T01:02:43Z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  <property fmtid="{D5CDD505-2E9C-101B-9397-08002B2CF9AE}" pid="3" name="MediaServiceImageTags">
    <vt:lpwstr/>
  </property>
</Properties>
</file>